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50" autoAdjust="0"/>
    <p:restoredTop sz="94660"/>
  </p:normalViewPr>
  <p:slideViewPr>
    <p:cSldViewPr snapToGrid="0">
      <p:cViewPr varScale="1">
        <p:scale>
          <a:sx n="60" d="100"/>
          <a:sy n="60" d="100"/>
        </p:scale>
        <p:origin x="296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1328-6989-4244-87AE-44F6B2AB6A14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49586-AC27-4834-8954-0A871B80A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9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1328-6989-4244-87AE-44F6B2AB6A14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49586-AC27-4834-8954-0A871B80A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13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1328-6989-4244-87AE-44F6B2AB6A14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49586-AC27-4834-8954-0A871B80A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046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1328-6989-4244-87AE-44F6B2AB6A14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49586-AC27-4834-8954-0A871B80A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42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1328-6989-4244-87AE-44F6B2AB6A14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49586-AC27-4834-8954-0A871B80A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42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1328-6989-4244-87AE-44F6B2AB6A14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49586-AC27-4834-8954-0A871B80A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825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1328-6989-4244-87AE-44F6B2AB6A14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49586-AC27-4834-8954-0A871B80A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5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1328-6989-4244-87AE-44F6B2AB6A14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49586-AC27-4834-8954-0A871B80A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23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1328-6989-4244-87AE-44F6B2AB6A14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49586-AC27-4834-8954-0A871B80A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41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1328-6989-4244-87AE-44F6B2AB6A14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49586-AC27-4834-8954-0A871B80A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6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1328-6989-4244-87AE-44F6B2AB6A14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49586-AC27-4834-8954-0A871B80A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78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51328-6989-4244-87AE-44F6B2AB6A14}" type="datetimeFigureOut">
              <a:rPr lang="en-GB" smtClean="0"/>
              <a:t>16/11/2018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49586-AC27-4834-8954-0A871B80A4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76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07780" y="272345"/>
            <a:ext cx="2038351" cy="1029367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Outgoing Parent Council invites nominations from the Parent Forum to stand as member of the Parent Council.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5026258" y="1549074"/>
            <a:ext cx="1460267" cy="570784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Secret ballot is held in which all of the Parent Forum have the opportunity to vote.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1732583" y="3223857"/>
            <a:ext cx="1588750" cy="796857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Hold AGM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Nomination/Vote results announced.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Chair voted for by new Parent Council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1404933" y="4457407"/>
            <a:ext cx="2244049" cy="861523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First meeting after AGM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New Parent Council should ensure all members familiarise themselves with the constitution and review to ensure it meets ongoing needs.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5026258" y="5772162"/>
            <a:ext cx="1299252" cy="796857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Parent Forum consulted and have the opportunity to vote and agree the changes</a:t>
            </a:r>
          </a:p>
        </p:txBody>
      </p:sp>
      <p:sp>
        <p:nvSpPr>
          <p:cNvPr id="10" name="Flowchart: Process 9"/>
          <p:cNvSpPr/>
          <p:nvPr/>
        </p:nvSpPr>
        <p:spPr>
          <a:xfrm>
            <a:off x="946206" y="7543441"/>
            <a:ext cx="3164618" cy="1083723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Revised constitution (if changed)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copy of minutes confirming constitution has been reviewed (if no changes made)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Documentation showing evidence of voting process for Parent Council membership</a:t>
            </a:r>
          </a:p>
          <a:p>
            <a:r>
              <a:rPr lang="en-GB" sz="1100" dirty="0"/>
              <a:t>      sent to Aberdeenshire Council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1587723" y="8947171"/>
            <a:ext cx="1878465" cy="539729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00" dirty="0"/>
              <a:t>Parent Council </a:t>
            </a:r>
            <a:r>
              <a:rPr lang="en-GB" sz="1100"/>
              <a:t>receive support </a:t>
            </a:r>
            <a:r>
              <a:rPr lang="en-GB" sz="1100" dirty="0"/>
              <a:t>p</a:t>
            </a:r>
            <a:r>
              <a:rPr lang="en-GB" sz="1100"/>
              <a:t>ayment </a:t>
            </a:r>
            <a:r>
              <a:rPr lang="en-GB" sz="1100" dirty="0"/>
              <a:t>from Aberdeenshire Council.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1722095" y="1436039"/>
            <a:ext cx="1609727" cy="796857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Do nominations exceed number of positions as set out in the Parent Council constitution?</a:t>
            </a:r>
          </a:p>
        </p:txBody>
      </p:sp>
      <p:sp>
        <p:nvSpPr>
          <p:cNvPr id="13" name="Flowchart: Alternate Process 12"/>
          <p:cNvSpPr/>
          <p:nvPr/>
        </p:nvSpPr>
        <p:spPr>
          <a:xfrm>
            <a:off x="1722095" y="5772164"/>
            <a:ext cx="1609727" cy="796857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i="1" dirty="0"/>
              <a:t>Does the </a:t>
            </a:r>
            <a:r>
              <a:rPr lang="en-GB" sz="1000" i="1" dirty="0">
                <a:latin typeface="Arial" panose="020B0604020202020204" pitchFamily="34" charset="0"/>
                <a:cs typeface="Arial" panose="020B0604020202020204" pitchFamily="34" charset="0"/>
              </a:rPr>
              <a:t>constitution</a:t>
            </a:r>
            <a:r>
              <a:rPr lang="en-GB" sz="1100" i="1" dirty="0"/>
              <a:t> require changes?</a:t>
            </a:r>
            <a:endParaRPr lang="en-GB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owchart: Decision 13"/>
          <p:cNvSpPr/>
          <p:nvPr/>
        </p:nvSpPr>
        <p:spPr>
          <a:xfrm>
            <a:off x="3693718" y="1639204"/>
            <a:ext cx="819150" cy="390525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</p:txBody>
      </p:sp>
      <p:sp>
        <p:nvSpPr>
          <p:cNvPr id="15" name="Flowchart: Decision 14"/>
          <p:cNvSpPr/>
          <p:nvPr/>
        </p:nvSpPr>
        <p:spPr>
          <a:xfrm>
            <a:off x="2117383" y="2457345"/>
            <a:ext cx="819150" cy="390525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</p:txBody>
      </p:sp>
      <p:sp>
        <p:nvSpPr>
          <p:cNvPr id="16" name="Flowchart: Decision 15"/>
          <p:cNvSpPr/>
          <p:nvPr/>
        </p:nvSpPr>
        <p:spPr>
          <a:xfrm>
            <a:off x="3759344" y="5975329"/>
            <a:ext cx="819150" cy="390525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</p:txBody>
      </p:sp>
      <p:sp>
        <p:nvSpPr>
          <p:cNvPr id="17" name="Flowchart: Decision 16"/>
          <p:cNvSpPr/>
          <p:nvPr/>
        </p:nvSpPr>
        <p:spPr>
          <a:xfrm>
            <a:off x="2117382" y="6977218"/>
            <a:ext cx="819150" cy="390525"/>
          </a:xfrm>
          <a:prstGeom prst="flowChartDecis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</p:txBody>
      </p:sp>
      <p:cxnSp>
        <p:nvCxnSpPr>
          <p:cNvPr id="19" name="Straight Connector 18"/>
          <p:cNvCxnSpPr>
            <a:stCxn id="5" idx="2"/>
            <a:endCxn id="12" idx="0"/>
          </p:cNvCxnSpPr>
          <p:nvPr/>
        </p:nvCxnSpPr>
        <p:spPr>
          <a:xfrm>
            <a:off x="2526956" y="1301712"/>
            <a:ext cx="3" cy="1343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2" idx="3"/>
            <a:endCxn id="14" idx="1"/>
          </p:cNvCxnSpPr>
          <p:nvPr/>
        </p:nvCxnSpPr>
        <p:spPr>
          <a:xfrm flipV="1">
            <a:off x="3331822" y="1834467"/>
            <a:ext cx="36189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2" idx="2"/>
            <a:endCxn id="15" idx="0"/>
          </p:cNvCxnSpPr>
          <p:nvPr/>
        </p:nvCxnSpPr>
        <p:spPr>
          <a:xfrm flipH="1">
            <a:off x="2526958" y="2232896"/>
            <a:ext cx="1" cy="2244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4" idx="3"/>
            <a:endCxn id="6" idx="1"/>
          </p:cNvCxnSpPr>
          <p:nvPr/>
        </p:nvCxnSpPr>
        <p:spPr>
          <a:xfrm flipV="1">
            <a:off x="4512868" y="1834466"/>
            <a:ext cx="51339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5" idx="2"/>
            <a:endCxn id="7" idx="0"/>
          </p:cNvCxnSpPr>
          <p:nvPr/>
        </p:nvCxnSpPr>
        <p:spPr>
          <a:xfrm>
            <a:off x="2526958" y="2847870"/>
            <a:ext cx="0" cy="375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6" idx="2"/>
            <a:endCxn id="7" idx="3"/>
          </p:cNvCxnSpPr>
          <p:nvPr/>
        </p:nvCxnSpPr>
        <p:spPr>
          <a:xfrm rot="5400000">
            <a:off x="3787649" y="1653543"/>
            <a:ext cx="1502428" cy="243505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2"/>
            <a:endCxn id="8" idx="0"/>
          </p:cNvCxnSpPr>
          <p:nvPr/>
        </p:nvCxnSpPr>
        <p:spPr>
          <a:xfrm>
            <a:off x="2526958" y="4020714"/>
            <a:ext cx="0" cy="436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8" idx="2"/>
            <a:endCxn id="13" idx="0"/>
          </p:cNvCxnSpPr>
          <p:nvPr/>
        </p:nvCxnSpPr>
        <p:spPr>
          <a:xfrm>
            <a:off x="2526958" y="5318930"/>
            <a:ext cx="1" cy="4532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3" idx="3"/>
            <a:endCxn id="16" idx="1"/>
          </p:cNvCxnSpPr>
          <p:nvPr/>
        </p:nvCxnSpPr>
        <p:spPr>
          <a:xfrm flipV="1">
            <a:off x="3331822" y="6170592"/>
            <a:ext cx="42752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6" idx="3"/>
            <a:endCxn id="9" idx="1"/>
          </p:cNvCxnSpPr>
          <p:nvPr/>
        </p:nvCxnSpPr>
        <p:spPr>
          <a:xfrm flipV="1">
            <a:off x="4578494" y="6170591"/>
            <a:ext cx="44776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3" idx="2"/>
            <a:endCxn id="17" idx="0"/>
          </p:cNvCxnSpPr>
          <p:nvPr/>
        </p:nvCxnSpPr>
        <p:spPr>
          <a:xfrm flipH="1">
            <a:off x="2526957" y="6569021"/>
            <a:ext cx="2" cy="408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7" idx="2"/>
            <a:endCxn id="10" idx="0"/>
          </p:cNvCxnSpPr>
          <p:nvPr/>
        </p:nvCxnSpPr>
        <p:spPr>
          <a:xfrm>
            <a:off x="2526957" y="7367743"/>
            <a:ext cx="1558" cy="175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0" idx="2"/>
            <a:endCxn id="11" idx="0"/>
          </p:cNvCxnSpPr>
          <p:nvPr/>
        </p:nvCxnSpPr>
        <p:spPr>
          <a:xfrm flipH="1">
            <a:off x="2526956" y="8627164"/>
            <a:ext cx="1559" cy="320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9" idx="2"/>
            <a:endCxn id="10" idx="3"/>
          </p:cNvCxnSpPr>
          <p:nvPr/>
        </p:nvCxnSpPr>
        <p:spPr>
          <a:xfrm rot="5400000">
            <a:off x="4135212" y="6544631"/>
            <a:ext cx="1516284" cy="156506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026257" y="2405248"/>
            <a:ext cx="1460267" cy="8328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Use one of the methods in Appendix 2 to allow members of the Parent Forum to vote.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97842" y="272345"/>
            <a:ext cx="25837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Appendix 1 – Process Guidance</a:t>
            </a:r>
          </a:p>
        </p:txBody>
      </p:sp>
    </p:spTree>
    <p:extLst>
      <p:ext uri="{BB962C8B-B14F-4D97-AF65-F5344CB8AC3E}">
        <p14:creationId xmlns:p14="http://schemas.microsoft.com/office/powerpoint/2010/main" val="560412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477</TotalTime>
  <Words>180</Words>
  <Application>Microsoft Office PowerPoint</Application>
  <PresentationFormat>A4 Paper (210x297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Aberdeenshire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Goldring</dc:creator>
  <cp:lastModifiedBy>Jonathan Christie</cp:lastModifiedBy>
  <cp:revision>24</cp:revision>
  <cp:lastPrinted>2018-05-14T07:51:37Z</cp:lastPrinted>
  <dcterms:created xsi:type="dcterms:W3CDTF">2018-04-23T10:36:05Z</dcterms:created>
  <dcterms:modified xsi:type="dcterms:W3CDTF">2018-11-16T14:58:59Z</dcterms:modified>
</cp:coreProperties>
</file>